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4186"/>
  </p:normalViewPr>
  <p:slideViewPr>
    <p:cSldViewPr snapToGrid="0" snapToObjects="1">
      <p:cViewPr varScale="1">
        <p:scale>
          <a:sx n="93" d="100"/>
          <a:sy n="93" d="100"/>
        </p:scale>
        <p:origin x="13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BCBB7-D247-254F-AB3B-85B0A9179C45}" type="datetimeFigureOut">
              <a:rPr lang="en-GB" smtClean="0"/>
              <a:t>28/01/2019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6579B8-21FE-AB44-9A5C-E2F72804AF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0649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79B8-21FE-AB44-9A5C-E2F72804AF5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37057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Currently, our model can incorporate as many stars as we wish, providing inference on parameters to constrain Helium enrichment</a:t>
            </a:r>
          </a:p>
          <a:p>
            <a:r>
              <a:rPr lang="en-GB" dirty="0"/>
              <a:t>Next steps are to improve the efficiency of our model by re-parameterising or using decomposition techniques</a:t>
            </a:r>
          </a:p>
          <a:p>
            <a:r>
              <a:rPr lang="en-GB" dirty="0"/>
              <a:t>Once the program adequately converges on the desired parameters we can begin analysing the results qualitatively</a:t>
            </a:r>
          </a:p>
          <a:p>
            <a:r>
              <a:rPr lang="en-GB" dirty="0"/>
              <a:t>At this point, we will compare our results to the chemical evolution models I mentioned previously</a:t>
            </a:r>
          </a:p>
          <a:p>
            <a:r>
              <a:rPr lang="en-GB" dirty="0"/>
              <a:t>We can conceivably develop models using another python package called </a:t>
            </a:r>
            <a:r>
              <a:rPr lang="en-GB" dirty="0" err="1"/>
              <a:t>PyChem</a:t>
            </a:r>
            <a:r>
              <a:rPr lang="en-GB" dirty="0"/>
              <a:t> in order to tailor this model to our findings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79B8-21FE-AB44-9A5C-E2F72804AF5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98224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Project has the potential to provide understanding of an area of astronomy that has only recently become accessible.</a:t>
            </a:r>
          </a:p>
          <a:p>
            <a:r>
              <a:rPr lang="en-GB" dirty="0"/>
              <a:t>A tighter understanding the Helium abundance within red giants can improve models of internal composition and stellar and galactic evolution</a:t>
            </a:r>
          </a:p>
          <a:p>
            <a:r>
              <a:rPr lang="en-GB" dirty="0"/>
              <a:t>Now that our model works for a small sample this can be grown and developed into harnessing data from many thousands to provide an accurate and important result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79B8-21FE-AB44-9A5C-E2F72804AF5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613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</a:t>
            </a:r>
            <a:r>
              <a:rPr lang="en-GB" baseline="30000" dirty="0"/>
              <a:t>nd</a:t>
            </a:r>
            <a:r>
              <a:rPr lang="en-GB" dirty="0"/>
              <a:t> most abundant element, </a:t>
            </a:r>
          </a:p>
          <a:p>
            <a:r>
              <a:rPr lang="en-GB" dirty="0"/>
              <a:t>amount of Helium is poorly understood,</a:t>
            </a:r>
          </a:p>
          <a:p>
            <a:r>
              <a:rPr lang="en-GB" dirty="0"/>
              <a:t>since the big bang, enrichment in stars increased helium</a:t>
            </a:r>
          </a:p>
          <a:p>
            <a:r>
              <a:rPr lang="en-GB" dirty="0"/>
              <a:t>helium enrichment aid accurate design of cosmological models</a:t>
            </a:r>
          </a:p>
          <a:p>
            <a:r>
              <a:rPr lang="en-GB" dirty="0"/>
              <a:t>modern asteroseismology techniques allow the probing of the </a:t>
            </a:r>
            <a:r>
              <a:rPr lang="en-GB" dirty="0" err="1"/>
              <a:t>internalcomp</a:t>
            </a:r>
            <a:endParaRPr lang="en-GB" dirty="0"/>
          </a:p>
          <a:p>
            <a:r>
              <a:rPr lang="en-GB" dirty="0"/>
              <a:t>Stars oscillate due to standing waves in the stellar interior</a:t>
            </a:r>
          </a:p>
          <a:p>
            <a:r>
              <a:rPr lang="en-GB" dirty="0"/>
              <a:t>G mode - buoyancy</a:t>
            </a:r>
          </a:p>
          <a:p>
            <a:r>
              <a:rPr lang="en-GB" dirty="0"/>
              <a:t>Pressure waves which in lower temp stars, propagate the core and most importantly the envelope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79B8-21FE-AB44-9A5C-E2F72804AF5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3814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HeII</a:t>
            </a:r>
            <a:r>
              <a:rPr lang="en-GB" dirty="0"/>
              <a:t> ionization zone causes a sharp deviation in composition, which can be described by the adiabatic component</a:t>
            </a:r>
          </a:p>
          <a:p>
            <a:r>
              <a:rPr lang="en-GB" dirty="0"/>
              <a:t>Mainly occurs at the boundary of convective envelope, causing a shift in frequency of the lower order oscillations</a:t>
            </a:r>
          </a:p>
          <a:p>
            <a:r>
              <a:rPr lang="en-GB" dirty="0"/>
              <a:t>This can be detected as an “acoustic glitch” in the oscillations, taking the form of a decaying sinusoid</a:t>
            </a: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oscillation decreases with increasing spatial frequency </a:t>
            </a: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occurs due to the wavelength of the mode becoming comparable or smaller in size to the glitch, so the mode becomes desensitised to its presence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79B8-21FE-AB44-9A5C-E2F72804AF5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1694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Glitch is small with high uncertainty</a:t>
            </a:r>
          </a:p>
          <a:p>
            <a:r>
              <a:rPr lang="en-GB" dirty="0"/>
              <a:t>Leverage the power of the ensemble by using sample of 1000+ stars</a:t>
            </a:r>
          </a:p>
          <a:p>
            <a:r>
              <a:rPr lang="en-GB" dirty="0"/>
              <a:t>Done by constructing a Bayesian hierarchical model to deduce the parameters</a:t>
            </a:r>
          </a:p>
          <a:p>
            <a:r>
              <a:rPr lang="en-GB" dirty="0"/>
              <a:t>asymptotic expansion formula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79B8-21FE-AB44-9A5C-E2F72804AF5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5566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an unknown function, there are many forms the asymptotic expansion can take, here we use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Vrard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2014 with an additional exponential decay term.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is mode of oscillation, epsilon is asymptotic offset, alpha is the curvature term, A is the amplitude and G is the period and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delNu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the average frequency spacing between successive modes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python to setup data and interface with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 is to provide statistical inference on the parameters, affecting the Helium glitch within red giants.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allows us to harness the power of the ensemble by inferring hyperparameters shared across many thousands of red giants.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compensates for the large error associated with a single measurement of the solar-like oscillations of red giants.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79B8-21FE-AB44-9A5C-E2F72804AF5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081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initially used data from the Birmingham Solar Oscillation Network to test our model on a single star</a:t>
            </a:r>
          </a:p>
          <a:p>
            <a:r>
              <a:rPr lang="en-GB" dirty="0"/>
              <a:t>The data for successive angular degrees is plotted in an echelle diagram to show how the composition causes curvature of the echelle</a:t>
            </a:r>
          </a:p>
          <a:p>
            <a:r>
              <a:rPr lang="en-GB" dirty="0"/>
              <a:t>With estimated parameters our model shows a decent fit, but after using </a:t>
            </a:r>
            <a:r>
              <a:rPr lang="en-GB" dirty="0" err="1"/>
              <a:t>stan</a:t>
            </a:r>
            <a:r>
              <a:rPr lang="en-GB" dirty="0"/>
              <a:t> to deduce the parameters the fit improved greatly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79B8-21FE-AB44-9A5C-E2F72804AF5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98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Kepler observes single patch of sky for four years, observing fluctuations in luminosity of stars in FOV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Retired in October, it’s 9 year orbit of the sun allowed it to observe many thousands of stars over long timescales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Its primary objective is to detect exoplanets by measuring the dip in intensity as they transit across the star,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Because of this Kepler measures the luminosity of many thousands of stars over a very long timescale, providing excellent data for </a:t>
            </a:r>
            <a:r>
              <a:rPr lang="en-GB" dirty="0" err="1"/>
              <a:t>asteroseismic</a:t>
            </a:r>
            <a:r>
              <a:rPr lang="en-GB" dirty="0"/>
              <a:t> analysis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 used the frequency and mode data to construct echelle diagrams of the l=0 angular degree as this penetrates the envelope of the stars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79B8-21FE-AB44-9A5C-E2F72804AF5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3951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Currently have a functional HBM and incorporate as many stars as we wish, or laptop can handle, whose output seems to agree with </a:t>
            </a:r>
            <a:r>
              <a:rPr lang="en-GB" dirty="0" err="1"/>
              <a:t>Vrard</a:t>
            </a:r>
            <a:r>
              <a:rPr lang="en-GB" dirty="0"/>
              <a:t> 2014.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79B8-21FE-AB44-9A5C-E2F72804AF5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2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successful this project will result in constraint on the Helium enrichment within red giants and a better understanding of the Helium content of the galaxy</a:t>
            </a:r>
          </a:p>
          <a:p>
            <a:r>
              <a:rPr lang="en-GB" dirty="0"/>
              <a:t>From GCEM most likely dependence upon metallicity, defined as the log ratio of heavy elements (metals) to hydrogen compared to the sun </a:t>
            </a:r>
          </a:p>
          <a:p>
            <a:r>
              <a:rPr lang="en-GB" dirty="0"/>
              <a:t>Many models use galactic parameters such as the IMF and SFR to describe the development of elements in the galaxy</a:t>
            </a:r>
          </a:p>
          <a:p>
            <a:r>
              <a:rPr lang="en-GB" dirty="0"/>
              <a:t>IMF is a metric to describe the initial distribution of mass within a cluster of stars</a:t>
            </a:r>
          </a:p>
          <a:p>
            <a:r>
              <a:rPr lang="en-GB" dirty="0"/>
              <a:t>SFR being the total mass of stars formed in a year.</a:t>
            </a:r>
          </a:p>
          <a:p>
            <a:r>
              <a:rPr lang="en-GB" dirty="0"/>
              <a:t>These evolutionary parameters could be incorporated into the determination of Helium enrichment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6579B8-21FE-AB44-9A5C-E2F72804AF5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777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51B9DA-B0CC-480A-8EA5-4D5C3E051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75F37-6FFC-4347-B6F4-468D9BC821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6028" y="965200"/>
            <a:ext cx="6170943" cy="4329641"/>
          </a:xfrm>
        </p:spPr>
        <p:txBody>
          <a:bodyPr anchor="ctr">
            <a:normAutofit/>
          </a:bodyPr>
          <a:lstStyle/>
          <a:p>
            <a:r>
              <a:rPr lang="en-GB" sz="5000" b="1"/>
              <a:t>Bayesian Hierarchical Modelling of Helium Signatures in Red Giant Stars</a:t>
            </a:r>
            <a:endParaRPr lang="en-GB" sz="5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292703-575E-484A-9BC6-BC59BBAB2E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965200"/>
            <a:ext cx="3367361" cy="4329641"/>
          </a:xfrm>
        </p:spPr>
        <p:txBody>
          <a:bodyPr anchor="ctr">
            <a:normAutofit/>
          </a:bodyPr>
          <a:lstStyle/>
          <a:p>
            <a:pPr algn="r"/>
            <a:r>
              <a:rPr lang="en-GB" dirty="0"/>
              <a:t>Joshua Cardrick</a:t>
            </a:r>
            <a:endParaRPr lang="en-GB"/>
          </a:p>
          <a:p>
            <a:pPr algn="r"/>
            <a:r>
              <a:rPr lang="en-GB" dirty="0"/>
              <a:t>Partner: Dan Williams</a:t>
            </a:r>
            <a:endParaRPr lang="en-GB"/>
          </a:p>
          <a:p>
            <a:pPr algn="r"/>
            <a:r>
              <a:rPr lang="en-GB" dirty="0"/>
              <a:t>Supervisor: Guy Davies</a:t>
            </a:r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234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79A2F-3360-514B-A85D-1EF038DB4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D9B10-1EFF-C446-BEFA-532D57453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Improve accuracy of HBM</a:t>
            </a:r>
          </a:p>
          <a:p>
            <a:endParaRPr lang="en-GB" dirty="0"/>
          </a:p>
          <a:p>
            <a:r>
              <a:rPr lang="en-GB" dirty="0"/>
              <a:t>Analyse results</a:t>
            </a:r>
          </a:p>
          <a:p>
            <a:endParaRPr lang="en-GB" dirty="0"/>
          </a:p>
          <a:p>
            <a:r>
              <a:rPr lang="en-GB" dirty="0"/>
              <a:t>Compare to galactic chemical evolution models</a:t>
            </a:r>
          </a:p>
          <a:p>
            <a:endParaRPr lang="en-GB" dirty="0"/>
          </a:p>
          <a:p>
            <a:r>
              <a:rPr lang="en-GB" dirty="0" err="1"/>
              <a:t>PyChem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D5E1D6-F908-3C47-A2AE-4841DC9885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2615"/>
                    </a14:imgEffect>
                    <a14:imgEffect>
                      <a14:saturation sat="19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54318" y="2194560"/>
            <a:ext cx="2713038" cy="330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82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79AAB-095F-504E-BD9F-0A6C2B593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5AB34-E981-3F45-B812-B853CFE17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Internal composition of stars</a:t>
            </a:r>
          </a:p>
          <a:p>
            <a:endParaRPr lang="en-GB" dirty="0"/>
          </a:p>
          <a:p>
            <a:r>
              <a:rPr lang="en-GB" dirty="0"/>
              <a:t>Understanding of galactic evolution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Currently developing model to provide accurate results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2896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EA8D3-9CC4-A645-BE87-E0D9B8A79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12543"/>
            <a:ext cx="8610600" cy="1293028"/>
          </a:xfrm>
        </p:spPr>
        <p:txBody>
          <a:bodyPr>
            <a:normAutofit/>
          </a:bodyPr>
          <a:lstStyle/>
          <a:p>
            <a:r>
              <a:rPr lang="en-GB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3089C-8167-E84A-9835-360C07656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491916"/>
            <a:ext cx="5816600" cy="4726769"/>
          </a:xfrm>
        </p:spPr>
        <p:txBody>
          <a:bodyPr>
            <a:normAutofit/>
          </a:bodyPr>
          <a:lstStyle/>
          <a:p>
            <a:r>
              <a:rPr lang="en-GB" dirty="0"/>
              <a:t>Helium abundance</a:t>
            </a:r>
          </a:p>
          <a:p>
            <a:endParaRPr lang="en-GB" dirty="0"/>
          </a:p>
          <a:p>
            <a:r>
              <a:rPr lang="en-GB" dirty="0"/>
              <a:t>Cosmological models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Asteroseismology</a:t>
            </a:r>
          </a:p>
          <a:p>
            <a:endParaRPr lang="en-GB" dirty="0"/>
          </a:p>
          <a:p>
            <a:r>
              <a:rPr lang="en-GB" dirty="0"/>
              <a:t>P and G modes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Helium Glitch</a:t>
            </a:r>
          </a:p>
          <a:p>
            <a:endParaRPr lang="en-GB" dirty="0"/>
          </a:p>
          <a:p>
            <a:r>
              <a:rPr lang="en-GB" dirty="0" err="1"/>
              <a:t>HeII</a:t>
            </a:r>
            <a:r>
              <a:rPr lang="en-GB" dirty="0"/>
              <a:t> Ionisation region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0968CB-B9AF-4B47-85E0-7CCAE8583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0643" y="1805571"/>
            <a:ext cx="3861290" cy="36392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AB2C41-9DFF-6E49-A6DA-84F80C08CFD2}"/>
              </a:ext>
            </a:extLst>
          </p:cNvPr>
          <p:cNvSpPr txBox="1"/>
          <p:nvPr/>
        </p:nvSpPr>
        <p:spPr>
          <a:xfrm>
            <a:off x="6478000" y="5581995"/>
            <a:ext cx="45065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Low angular degree modes penetrate deeper.</a:t>
            </a:r>
          </a:p>
          <a:p>
            <a:r>
              <a:rPr lang="en-GB" sz="1400" dirty="0"/>
              <a:t>Diagram from </a:t>
            </a:r>
            <a:r>
              <a:rPr lang="en-GB" sz="1400" dirty="0" err="1"/>
              <a:t>Jørgen</a:t>
            </a:r>
            <a:r>
              <a:rPr lang="en-GB" sz="1400" dirty="0"/>
              <a:t> Christensen-Dalsgaard, </a:t>
            </a:r>
            <a:r>
              <a:rPr lang="en-GB" sz="1400" dirty="0" err="1"/>
              <a:t>Institut</a:t>
            </a:r>
            <a:r>
              <a:rPr lang="en-GB" sz="1400" dirty="0"/>
              <a:t> for </a:t>
            </a:r>
            <a:r>
              <a:rPr lang="en-GB" sz="1400" dirty="0" err="1"/>
              <a:t>Fysik</a:t>
            </a:r>
            <a:r>
              <a:rPr lang="en-GB" sz="1400" dirty="0"/>
              <a:t> </a:t>
            </a:r>
            <a:r>
              <a:rPr lang="en-GB" sz="1400" dirty="0" err="1"/>
              <a:t>og</a:t>
            </a:r>
            <a:r>
              <a:rPr lang="en-GB" sz="1400" dirty="0"/>
              <a:t> </a:t>
            </a:r>
            <a:r>
              <a:rPr lang="en-GB" sz="1400" dirty="0" err="1"/>
              <a:t>Astronomi</a:t>
            </a:r>
            <a:r>
              <a:rPr lang="en-GB" sz="1400" dirty="0"/>
              <a:t>, Aarhus </a:t>
            </a:r>
            <a:r>
              <a:rPr lang="en-GB" sz="1400" dirty="0" err="1"/>
              <a:t>Universitet</a:t>
            </a:r>
            <a:r>
              <a:rPr lang="en-GB" sz="1400" dirty="0"/>
              <a:t>, </a:t>
            </a:r>
            <a:r>
              <a:rPr lang="en-GB" sz="1400" dirty="0" err="1"/>
              <a:t>andTeoretisk</a:t>
            </a:r>
            <a:r>
              <a:rPr lang="en-GB" sz="1400" dirty="0"/>
              <a:t> </a:t>
            </a:r>
            <a:r>
              <a:rPr lang="en-GB" sz="1400" dirty="0" err="1"/>
              <a:t>Astrofysik</a:t>
            </a:r>
            <a:r>
              <a:rPr lang="en-GB" sz="1400" dirty="0"/>
              <a:t> </a:t>
            </a:r>
            <a:r>
              <a:rPr lang="en-GB" sz="1400" dirty="0" err="1"/>
              <a:t>Center</a:t>
            </a:r>
            <a:r>
              <a:rPr lang="en-GB" sz="1400" dirty="0"/>
              <a:t>, </a:t>
            </a:r>
            <a:r>
              <a:rPr lang="en-GB" sz="1400" dirty="0" err="1"/>
              <a:t>Danmarks</a:t>
            </a:r>
            <a:r>
              <a:rPr lang="en-GB" sz="1400" dirty="0"/>
              <a:t> </a:t>
            </a:r>
            <a:r>
              <a:rPr lang="en-GB" sz="1400" dirty="0" err="1"/>
              <a:t>Grundforskningsfond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695772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A3A8F-3235-F943-A0E6-7014B7991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Helium Glitch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26C2C-B0B9-8A4D-9148-CE98AAAD9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2994DD-02D9-9C4E-8F16-4B23D8533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9463" y="2664907"/>
            <a:ext cx="4376737" cy="28929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629627-DDEF-274F-98C4-B2CB90EB8C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4" t="7461" r="7392"/>
          <a:stretch/>
        </p:blipFill>
        <p:spPr>
          <a:xfrm>
            <a:off x="685800" y="2664907"/>
            <a:ext cx="5825598" cy="28929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262C8A-6F17-2A44-B8F0-74B0A53FED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5945" y="886795"/>
            <a:ext cx="2359310" cy="102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125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1C505-F232-1C42-8F50-B31E85A84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4067" y="493945"/>
            <a:ext cx="8610600" cy="1293028"/>
          </a:xfrm>
        </p:spPr>
        <p:txBody>
          <a:bodyPr>
            <a:normAutofit/>
          </a:bodyPr>
          <a:lstStyle/>
          <a:p>
            <a:r>
              <a:rPr lang="en-GB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CDB99-B0A6-9A42-A815-F2EAA9F4B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94560"/>
            <a:ext cx="5816600" cy="4024125"/>
          </a:xfrm>
        </p:spPr>
        <p:txBody>
          <a:bodyPr>
            <a:normAutofit/>
          </a:bodyPr>
          <a:lstStyle/>
          <a:p>
            <a:r>
              <a:rPr lang="en-GB" dirty="0"/>
              <a:t>Stan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1000+ stars</a:t>
            </a:r>
          </a:p>
          <a:p>
            <a:endParaRPr lang="en-GB" dirty="0"/>
          </a:p>
          <a:p>
            <a:r>
              <a:rPr lang="en-GB" dirty="0"/>
              <a:t>Began with solar data from </a:t>
            </a:r>
            <a:r>
              <a:rPr lang="en-GB" dirty="0" err="1"/>
              <a:t>BiSON</a:t>
            </a:r>
            <a:endParaRPr lang="en-GB" dirty="0"/>
          </a:p>
          <a:p>
            <a:endParaRPr lang="en-GB" dirty="0"/>
          </a:p>
          <a:p>
            <a:r>
              <a:rPr lang="en-GB" dirty="0"/>
              <a:t>Kepler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176482-136C-304A-8AAC-1643183855D9}"/>
              </a:ext>
            </a:extLst>
          </p:cNvPr>
          <p:cNvSpPr txBox="1"/>
          <p:nvPr/>
        </p:nvSpPr>
        <p:spPr>
          <a:xfrm>
            <a:off x="6096000" y="5849352"/>
            <a:ext cx="5020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Acyclic graph visualising the structure of the Bayesian hierarchical model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6DB73F-8E4F-9D48-A093-4AC28B8B6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3873" y="1508734"/>
            <a:ext cx="4584988" cy="4238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8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C6215-E836-B943-B5B2-E018885B1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5473" y="481601"/>
            <a:ext cx="8610600" cy="1293028"/>
          </a:xfrm>
        </p:spPr>
        <p:txBody>
          <a:bodyPr/>
          <a:lstStyle/>
          <a:p>
            <a:r>
              <a:rPr lang="en-GB" dirty="0"/>
              <a:t>Stan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FBA7C-9164-D447-95E9-5CC1F82B4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6862" y="1718497"/>
            <a:ext cx="5787821" cy="2795954"/>
          </a:xfrm>
        </p:spPr>
        <p:txBody>
          <a:bodyPr/>
          <a:lstStyle/>
          <a:p>
            <a:r>
              <a:rPr lang="en-GB" dirty="0"/>
              <a:t>Statistical inference on parameters and hyperparameters</a:t>
            </a:r>
          </a:p>
          <a:p>
            <a:endParaRPr lang="en-GB" dirty="0"/>
          </a:p>
          <a:p>
            <a:r>
              <a:rPr lang="en-GB" dirty="0"/>
              <a:t>Power of the ensemble to reduce error</a:t>
            </a:r>
          </a:p>
          <a:p>
            <a:endParaRPr lang="en-GB" dirty="0"/>
          </a:p>
          <a:p>
            <a:r>
              <a:rPr lang="en-GB" dirty="0"/>
              <a:t>Asymptotic expansion from </a:t>
            </a:r>
            <a:r>
              <a:rPr lang="en-GB" dirty="0" err="1"/>
              <a:t>Vrard</a:t>
            </a:r>
            <a:r>
              <a:rPr lang="en-GB" dirty="0"/>
              <a:t> 2014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DB1606-3F5B-8F47-BF73-9C59CD1B3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4683" y="2538888"/>
            <a:ext cx="1770754" cy="17802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95171B-4FD4-714F-983C-AF5BECF5CB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781529"/>
            <a:ext cx="10558463" cy="1299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C330061-2EB3-5742-AF4D-E93B75278D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154" y="635711"/>
            <a:ext cx="3991708" cy="399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11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F8E1C-E4C5-6B4E-840E-7B3F587F6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599" y="4554320"/>
            <a:ext cx="8610600" cy="1293028"/>
          </a:xfrm>
        </p:spPr>
        <p:txBody>
          <a:bodyPr/>
          <a:lstStyle/>
          <a:p>
            <a:r>
              <a:rPr lang="en-GB" dirty="0"/>
              <a:t>Solar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C7FA73-94EF-E248-A5BE-4F60DC81D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60" y="379211"/>
            <a:ext cx="4048996" cy="26193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7C41EB-D28C-4143-89BC-A0467E531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2645" y="379211"/>
            <a:ext cx="4172289" cy="26193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CF463E-C338-EC48-812D-63B60936D9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6156" y="3289051"/>
            <a:ext cx="5072978" cy="318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327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660BA-C247-2445-A777-F86A7DAE9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en-GB" dirty="0"/>
              <a:t>Kepler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6026C-DDB2-BA48-B7A8-DB2944DCD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Fixed field of view</a:t>
            </a:r>
          </a:p>
          <a:p>
            <a:endParaRPr lang="en-GB" dirty="0"/>
          </a:p>
          <a:p>
            <a:r>
              <a:rPr lang="en-GB" dirty="0"/>
              <a:t>Retired in October 2018 after 9 years</a:t>
            </a:r>
          </a:p>
          <a:p>
            <a:endParaRPr lang="en-GB" dirty="0"/>
          </a:p>
          <a:p>
            <a:r>
              <a:rPr lang="en-GB" dirty="0"/>
              <a:t>Transit Photometry</a:t>
            </a:r>
          </a:p>
          <a:p>
            <a:endParaRPr lang="en-GB" dirty="0"/>
          </a:p>
          <a:p>
            <a:r>
              <a:rPr lang="en-GB" dirty="0"/>
              <a:t>Red giants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CB79CE-9C9D-B34E-B5FF-476766EB9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7054" y="2478445"/>
            <a:ext cx="4989146" cy="272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570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28481-66D5-CE40-BE28-02A49FDD1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en-GB" dirty="0"/>
              <a:t>Current findings</a:t>
            </a:r>
          </a:p>
        </p:txBody>
      </p:sp>
      <p:pic>
        <p:nvPicPr>
          <p:cNvPr id="6" name="Content Placeholder 5" descr="A screenshot of a computer&#13;&#10;&#13;&#10;Description automatically generated">
            <a:extLst>
              <a:ext uri="{FF2B5EF4-FFF2-40B4-BE49-F238E27FC236}">
                <a16:creationId xmlns:a16="http://schemas.microsoft.com/office/drawing/2014/main" id="{722ADD10-4622-BE4B-972D-ACAD69464F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5117" y="2838486"/>
            <a:ext cx="6324136" cy="3308572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1BFACEC-534E-9746-9CF8-9A92FA71DE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73"/>
          <a:stretch/>
        </p:blipFill>
        <p:spPr>
          <a:xfrm>
            <a:off x="1166446" y="297873"/>
            <a:ext cx="4818185" cy="2123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449F82-4632-594F-8B49-D5B8D349EC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8273" y="3111605"/>
            <a:ext cx="4698610" cy="298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10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DA5BC-FD27-7A43-AD5B-E29CE141D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5707C-141C-3140-B1A4-167A74476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Galactic chemical evolution models</a:t>
            </a:r>
          </a:p>
          <a:p>
            <a:endParaRPr lang="en-GB" dirty="0"/>
          </a:p>
          <a:p>
            <a:r>
              <a:rPr lang="en-GB" dirty="0"/>
              <a:t>Dependence on metallicity</a:t>
            </a:r>
          </a:p>
          <a:p>
            <a:endParaRPr lang="en-GB" dirty="0"/>
          </a:p>
          <a:p>
            <a:r>
              <a:rPr lang="en-GB" dirty="0"/>
              <a:t>Initial Mass Function</a:t>
            </a:r>
          </a:p>
          <a:p>
            <a:endParaRPr lang="en-GB" dirty="0"/>
          </a:p>
          <a:p>
            <a:r>
              <a:rPr lang="en-GB" dirty="0"/>
              <a:t>Star Formation 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B146F8-D8C2-8B4E-98C5-C933A927CB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477" y="2194560"/>
            <a:ext cx="5390060" cy="920115"/>
          </a:xfrm>
          <a:prstGeom prst="rect">
            <a:avLst/>
          </a:prstGeom>
        </p:spPr>
      </p:pic>
      <p:pic>
        <p:nvPicPr>
          <p:cNvPr id="6" name="Picture 5" descr="A device with a screen&#13;&#10;&#13;&#10;Description automatically generated">
            <a:extLst>
              <a:ext uri="{FF2B5EF4-FFF2-40B4-BE49-F238E27FC236}">
                <a16:creationId xmlns:a16="http://schemas.microsoft.com/office/drawing/2014/main" id="{2CC8B2A3-EC5A-2C47-99F8-6C0FD89BC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7664" y="3743326"/>
            <a:ext cx="7741280" cy="21002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D2FEF1-9A92-B142-890F-2E5A7CF85C8F}"/>
              </a:ext>
            </a:extLst>
          </p:cNvPr>
          <p:cNvSpPr txBox="1"/>
          <p:nvPr/>
        </p:nvSpPr>
        <p:spPr>
          <a:xfrm>
            <a:off x="4157664" y="6086475"/>
            <a:ext cx="7741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The mean amplitude of the oscillatory part in frequency due to the He II ionization zone is shown as a function of the helium abundance in the envelope. </a:t>
            </a:r>
            <a:r>
              <a:rPr lang="en-GB" sz="1400" dirty="0" err="1"/>
              <a:t>Basu</a:t>
            </a:r>
            <a:r>
              <a:rPr lang="en-GB" sz="1400" dirty="0"/>
              <a:t> 2004</a:t>
            </a:r>
          </a:p>
        </p:txBody>
      </p:sp>
    </p:spTree>
    <p:extLst>
      <p:ext uri="{BB962C8B-B14F-4D97-AF65-F5344CB8AC3E}">
        <p14:creationId xmlns:p14="http://schemas.microsoft.com/office/powerpoint/2010/main" val="275097550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6955</TotalTime>
  <Words>977</Words>
  <Application>Microsoft Macintosh PowerPoint</Application>
  <PresentationFormat>Widescreen</PresentationFormat>
  <Paragraphs>126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Vapor Trail</vt:lpstr>
      <vt:lpstr>Bayesian Hierarchical Modelling of Helium Signatures in Red Giant Stars</vt:lpstr>
      <vt:lpstr>Background</vt:lpstr>
      <vt:lpstr>Helium Glitch</vt:lpstr>
      <vt:lpstr>Method</vt:lpstr>
      <vt:lpstr>Stan</vt:lpstr>
      <vt:lpstr>Solar Data</vt:lpstr>
      <vt:lpstr>Kepler</vt:lpstr>
      <vt:lpstr>Current findings</vt:lpstr>
      <vt:lpstr>Predictions</vt:lpstr>
      <vt:lpstr>Further work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Bayesian Hierarchical Modelling of Helium Signatures in Red Giant Stars</dc:title>
  <dc:creator>Joshua Cardrick</dc:creator>
  <cp:lastModifiedBy>Joshua Cardrick</cp:lastModifiedBy>
  <cp:revision>40</cp:revision>
  <dcterms:created xsi:type="dcterms:W3CDTF">2019-01-22T17:36:15Z</dcterms:created>
  <dcterms:modified xsi:type="dcterms:W3CDTF">2019-01-28T15:10:30Z</dcterms:modified>
</cp:coreProperties>
</file>